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996600"/>
    <a:srgbClr val="42CA76"/>
    <a:srgbClr val="0000FF"/>
    <a:srgbClr val="FF66FF"/>
    <a:srgbClr val="C341B7"/>
    <a:srgbClr val="A1D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5669" autoAdjust="0"/>
  </p:normalViewPr>
  <p:slideViewPr>
    <p:cSldViewPr snapToGrid="0">
      <p:cViewPr varScale="1">
        <p:scale>
          <a:sx n="76" d="100"/>
          <a:sy n="76" d="100"/>
        </p:scale>
        <p:origin x="36" y="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4511E-A7C2-9339-6996-F2DC0B4DD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37AD78-4413-C123-9EF3-5628F180B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2D938F-A713-7D0B-AEE3-41690290F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2BC22F-F379-698A-A8EB-8AA0EAB2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6DF405-B9A6-DD79-A2ED-01D1520C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21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401822-D6AA-60F4-1522-D3625127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5014F7-8DE9-D26C-D412-1E751A486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0A7BBB-EAE2-4234-86F5-349F4A136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C86C05-AA4A-12B3-3BE2-D4E19DC7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151D46-643E-DF52-CC41-2C71786E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97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7A3D1E-C401-6800-19CB-9D798D5A4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E020AF-0FC3-C884-8E63-22AEFCFBD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7947E2-80FE-59DB-E4BF-378A3DC40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245203-D8CF-D22B-31BB-45AC48C1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DA8E05-C06B-2365-9D8F-84F42F02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48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D3BDAD-17CC-2528-FA34-9E9F64CD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763BED-D65A-BCD2-B1F2-283E0A724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8A0A10-5691-9342-4DB6-DA14982D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B5D557-368D-6C8E-0778-6F3215B3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AC3D1A-0A6B-0FCD-7E1D-984F4C90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00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04B99-17D2-9514-4E0F-B6F94453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150B31-05DC-C0E1-E5D3-AE0112288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EE6970-BF26-B731-1753-4F247F539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E66E3A-4CD2-E548-A278-CB8625DA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E8FE7B-783D-0E6B-423D-BA54F9A1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403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50C5D-89E8-8379-7FBE-A6D94919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6CD0F9-1506-006A-8C44-3441E56C9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A3C912-F97F-666B-2AD7-CAC640D7B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117559-ECCC-60D0-8859-49418973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5C5FE4-66F4-8709-2A81-9835C08A0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B9B875-37F2-D4EB-1ABA-57814C87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19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D2E5A-FB4A-AD8F-2B64-E25527D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6001C7-3E85-599C-35A4-DF80CBE09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3E70510-D514-0A8A-BC6B-1D1B565A1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B841C2-C924-7DDA-930E-F348CAE7C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860D763-6566-CCDB-5D9F-9D3B779D5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AB8B3E2-E058-F61D-B0B7-F3594022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F08DA9E-D4A8-7704-6DDC-8BB1E214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50A05EF-C613-4574-F71E-B6A0E435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97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A37FD-B500-CB6B-B1FA-A28D4BFE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CD97EA-6F2C-8165-ACDC-8AA88611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FD4869-BF99-BB3E-ACA6-3291AA72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EEB71-4B67-1B40-C50A-70F9CD24B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03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F9171E-EF68-0601-EE9F-6362E362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5251E5-2C4D-5D81-3EEB-B7D9C6E8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6C3CB8-332C-0A65-B75D-C5AB84C6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62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5814D-65E0-E003-511A-625AF8A5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00513A-77A1-8420-E755-472C1D4B4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371CFE-5E14-3A31-0D00-C718DF570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D0D51A-12B2-B150-0CC1-2134CBC9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0C5AD6-E261-92BE-B9FA-0567043C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A05900-63A0-218A-E1B7-694FC445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00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09B7ED-FF84-5583-1E37-4DAF737B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EAD205D-7339-F390-ACB9-16476B18D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42558D-40ED-795C-301F-AFF5EFE0F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F55D3F-0E79-D17A-A22C-ED990653E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AF684E-7C63-F3C2-A4DC-AED6FF97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66401A-503C-5FA7-E3A5-EB424925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84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847B5-1C48-6C3C-AA16-6128B545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C4D07-6779-4880-8808-37131EB04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398F28-3909-2882-FA9B-624ECFC36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A6CD19-DE59-4276-AAA7-53B7F90119ED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875A2B-4482-291C-C55F-5BA6E3568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29F25D-6EA6-30F2-65FE-C11BD5E6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FCFA3E-B3C0-4195-BACA-3E5BA2FCE9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9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2.wa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4.wav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audio" Target="../media/audio5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6.wav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5.wav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Relationship Id="rId9" Type="http://schemas.openxmlformats.org/officeDocument/2006/relationships/audio" Target="../media/audio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Привет Ola гифка - Привет Ola GIF">
            <a:extLst>
              <a:ext uri="{FF2B5EF4-FFF2-40B4-BE49-F238E27FC236}">
                <a16:creationId xmlns:a16="http://schemas.microsoft.com/office/drawing/2014/main" id="{B268B39C-EA87-95EA-E325-C471F5F9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Мультипликационная bee с карандашом">
            <a:extLst>
              <a:ext uri="{FF2B5EF4-FFF2-40B4-BE49-F238E27FC236}">
                <a16:creationId xmlns:a16="http://schemas.microsoft.com/office/drawing/2014/main" id="{C1C6A03B-BCB8-F39C-8E39-7666991F2F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33978">
            <a:off x="-630263" y="797447"/>
            <a:ext cx="6301224" cy="6763578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EF837-1DC3-0300-D1A3-72D6B2FD2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083" y="0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tta" panose="02000506050000020004" pitchFamily="2" charset="0"/>
              </a:rPr>
              <a:t>Приветствуем вас, дорогие зрители!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114C69-71DB-B401-5975-74383DD73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AutoShape 2" descr="a pixel art of a frog looking up with a white background">
            <a:extLst>
              <a:ext uri="{FF2B5EF4-FFF2-40B4-BE49-F238E27FC236}">
                <a16:creationId xmlns:a16="http://schemas.microsoft.com/office/drawing/2014/main" id="{98FB0528-6079-1F00-97AC-01A1D239C1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34016" y="3276600"/>
            <a:ext cx="2114384" cy="21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7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drumroll.wav"/>
          </p:stSnd>
        </p:sndAc>
      </p:transition>
    </mc:Choice>
    <mc:Fallback xmlns="">
      <p:transition spd="slow">
        <p:circle/>
        <p:sndAc>
          <p:stSnd>
            <p:snd r:embed="rId6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79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68" fill="hold">
                                          <p:stCondLst>
                                            <p:cond delay="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" decel="50000" autoRev="1" fill="hold">
                                          <p:stCondLst>
                                            <p:cond delay="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97"/>
                            </p:stCondLst>
                            <p:childTnLst>
                              <p:par>
                                <p:cTn id="1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млекопитающее, кот, домашняя кош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8B872E-BC69-E412-20C1-3AA2857C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93701-A53D-7AD8-623C-492787160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385" y="2103437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FF0000"/>
                </a:solidFill>
                <a:latin typeface="Musetta" panose="02000506050000020004" pitchFamily="2" charset="0"/>
              </a:rPr>
              <a:t>Спасибо за внимание</a:t>
            </a:r>
          </a:p>
        </p:txBody>
      </p:sp>
      <p:pic>
        <p:nvPicPr>
          <p:cNvPr id="3074" name="Picture 2" descr="Гифка прозрачный, майнкрафт,  gif картинки,  гиф анимация скачать бесплатно ">
            <a:extLst>
              <a:ext uri="{FF2B5EF4-FFF2-40B4-BE49-F238E27FC236}">
                <a16:creationId xmlns:a16="http://schemas.microsoft.com/office/drawing/2014/main" id="{A9226EF7-216F-8C8F-B9E5-FE4D8F500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770" y="192187"/>
            <a:ext cx="19050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Гифка лягушка, прозрачный,  gif картинки,  гиф анимация скачать бесплатно ">
            <a:extLst>
              <a:ext uri="{FF2B5EF4-FFF2-40B4-BE49-F238E27FC236}">
                <a16:creationId xmlns:a16="http://schemas.microsoft.com/office/drawing/2014/main" id="{0FEC73B3-C5B2-FAF5-B74F-58F37A01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5393"/>
            <a:ext cx="2915680" cy="25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711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6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0C815E-C327-B3C4-1247-2CC84332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2015-637A-25D0-0047-487FB8D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444" y="2103437"/>
            <a:ext cx="6233719" cy="1325563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accent6">
                    <a:lumMod val="75000"/>
                  </a:schemeClr>
                </a:solidFill>
                <a:highlight>
                  <a:srgbClr val="008080"/>
                </a:highlight>
                <a:latin typeface="Comic Sans MS" panose="030F0702030302020204" pitchFamily="66" charset="0"/>
              </a:rPr>
              <a:t>S</a:t>
            </a:r>
            <a:r>
              <a:rPr lang="en-US" sz="9600" dirty="0">
                <a:solidFill>
                  <a:schemeClr val="accent2">
                    <a:lumMod val="75000"/>
                  </a:schemeClr>
                </a:solidFill>
                <a:highlight>
                  <a:srgbClr val="008080"/>
                </a:highlight>
                <a:latin typeface="Comic Sans MS" panose="030F0702030302020204" pitchFamily="66" charset="0"/>
              </a:rPr>
              <a:t>L</a:t>
            </a:r>
            <a:r>
              <a:rPr lang="en-US" sz="96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8080"/>
                </a:highlight>
                <a:latin typeface="Comic Sans MS" panose="030F0702030302020204" pitchFamily="66" charset="0"/>
              </a:rPr>
              <a:t>A</a:t>
            </a:r>
            <a:r>
              <a:rPr lang="en-US" sz="9600" dirty="0">
                <a:solidFill>
                  <a:schemeClr val="accent5"/>
                </a:solidFill>
                <a:highlight>
                  <a:srgbClr val="008080"/>
                </a:highlight>
                <a:latin typeface="Comic Sans MS" panose="030F0702030302020204" pitchFamily="66" charset="0"/>
              </a:rPr>
              <a:t>V</a:t>
            </a:r>
            <a:r>
              <a:rPr lang="en-US" sz="9600" dirty="0">
                <a:solidFill>
                  <a:srgbClr val="C00000"/>
                </a:solidFill>
                <a:highlight>
                  <a:srgbClr val="008080"/>
                </a:highlight>
                <a:latin typeface="Comic Sans MS" panose="030F0702030302020204" pitchFamily="66" charset="0"/>
              </a:rPr>
              <a:t>A</a:t>
            </a:r>
            <a:r>
              <a:rPr lang="en-US" sz="9600" dirty="0">
                <a:solidFill>
                  <a:srgbClr val="FFC000"/>
                </a:solidFill>
                <a:highlight>
                  <a:srgbClr val="008080"/>
                </a:highlight>
                <a:latin typeface="Comic Sans MS" panose="030F0702030302020204" pitchFamily="66" charset="0"/>
              </a:rPr>
              <a:t>2.0</a:t>
            </a:r>
            <a:endParaRPr lang="ru-RU" sz="9600" dirty="0">
              <a:solidFill>
                <a:srgbClr val="FFC000"/>
              </a:solidFill>
              <a:highlight>
                <a:srgbClr val="008080"/>
              </a:highlight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FAF2FA-6250-46B7-85E3-FD4E37C6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894" y="4152551"/>
            <a:ext cx="4186106" cy="24270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Участники команды:</a:t>
            </a:r>
          </a:p>
          <a:p>
            <a:r>
              <a:rPr lang="ru-RU" dirty="0" err="1">
                <a:solidFill>
                  <a:schemeClr val="accent4"/>
                </a:solidFill>
                <a:latin typeface="Bahnschrift Condensed" panose="020B0502040204020203" pitchFamily="34" charset="0"/>
              </a:rPr>
              <a:t>Илюткин</a:t>
            </a:r>
            <a:r>
              <a:rPr lang="ru-RU" dirty="0">
                <a:solidFill>
                  <a:schemeClr val="accent4"/>
                </a:solidFill>
                <a:latin typeface="Bahnschrift Condensed" panose="020B0502040204020203" pitchFamily="34" charset="0"/>
              </a:rPr>
              <a:t> Никита</a:t>
            </a:r>
          </a:p>
          <a:p>
            <a:r>
              <a:rPr lang="ru-RU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Sans Serif Collection" panose="020B0502040504020204" pitchFamily="34" charset="0"/>
              </a:rPr>
              <a:t>Маханькова</a:t>
            </a:r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Sans Serif Collection" panose="020B0502040504020204" pitchFamily="34" charset="0"/>
              </a:rPr>
              <a:t> Ольга</a:t>
            </a:r>
          </a:p>
          <a:p>
            <a:r>
              <a:rPr lang="ru-RU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Кочукова</a:t>
            </a:r>
            <a:r>
              <a:rPr lang="ru-RU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Тамара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Мазуров Дмитрий</a:t>
            </a:r>
          </a:p>
          <a:p>
            <a:r>
              <a:rPr lang="ru-RU" dirty="0">
                <a:solidFill>
                  <a:srgbClr val="FFC000"/>
                </a:solidFill>
                <a:latin typeface="Constantia" panose="02030602050306030303" pitchFamily="18" charset="0"/>
              </a:rPr>
              <a:t>Попков Павел</a:t>
            </a:r>
          </a:p>
        </p:txBody>
      </p:sp>
      <p:sp>
        <p:nvSpPr>
          <p:cNvPr id="5" name="AutoShape 4" descr="a pair of pixelated glasses with a checkered pattern on them .">
            <a:extLst>
              <a:ext uri="{FF2B5EF4-FFF2-40B4-BE49-F238E27FC236}">
                <a16:creationId xmlns:a16="http://schemas.microsoft.com/office/drawing/2014/main" id="{9DE818AF-C555-9D4F-06C2-CACCD74DC2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a pair of pixelated glasses with a checkered pattern on them .">
            <a:extLst>
              <a:ext uri="{FF2B5EF4-FFF2-40B4-BE49-F238E27FC236}">
                <a16:creationId xmlns:a16="http://schemas.microsoft.com/office/drawing/2014/main" id="{DAE7E6E8-5A5D-FA21-0038-74212BBC4F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1499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1B67CE-7093-6822-4B5D-1F8A5FD1B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4544">
            <a:off x="3409581" y="114300"/>
            <a:ext cx="3981819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explode.wav"/>
          </p:stSnd>
        </p:sndAc>
      </p:transition>
    </mc:Choice>
    <mc:Fallback xmlns="">
      <p:transition spd="slow">
        <p:fade/>
        <p:sndAc>
          <p:stSnd>
            <p:snd r:embed="rId5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oes eminem gaf about carti : r/playboicarti">
            <a:extLst>
              <a:ext uri="{FF2B5EF4-FFF2-40B4-BE49-F238E27FC236}">
                <a16:creationId xmlns:a16="http://schemas.microsoft.com/office/drawing/2014/main" id="{73CA7A15-C89C-1424-1E67-FD04B061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9039FA-8EBE-E024-50C2-4D61D83A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94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i="1" u="sng" dirty="0">
                <a:solidFill>
                  <a:srgbClr val="A1DF17"/>
                </a:solidFill>
                <a:latin typeface="Gabriola" panose="04040605051002020D02" pitchFamily="82" charset="0"/>
              </a:rPr>
              <a:t>Цель </a:t>
            </a:r>
            <a:r>
              <a:rPr lang="ru-RU" sz="9600" i="1" u="sng" spc="600" dirty="0">
                <a:solidFill>
                  <a:srgbClr val="A1DF17"/>
                </a:solidFill>
                <a:latin typeface="Gabriola" panose="04040605051002020D02" pitchFamily="82" charset="0"/>
              </a:rPr>
              <a:t>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FB12AE-2C46-98A8-F1C3-BB4C23FB2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9084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48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Создание</a:t>
            </a:r>
            <a:r>
              <a:rPr lang="ru-RU" sz="4800" dirty="0">
                <a:latin typeface="Comic Sans MS" panose="030F0702030302020204" pitchFamily="66" charset="0"/>
              </a:rPr>
              <a:t> </a:t>
            </a:r>
            <a:r>
              <a:rPr lang="ru-RU" sz="4800" dirty="0">
                <a:solidFill>
                  <a:schemeClr val="accent2"/>
                </a:solidFill>
                <a:latin typeface="Comic Sans MS" panose="030F0702030302020204" pitchFamily="66" charset="0"/>
              </a:rPr>
              <a:t>обновленного</a:t>
            </a:r>
            <a:r>
              <a:rPr lang="ru-RU" sz="4800" dirty="0">
                <a:latin typeface="Comic Sans MS" panose="030F0702030302020204" pitchFamily="66" charset="0"/>
              </a:rPr>
              <a:t> </a:t>
            </a:r>
            <a:r>
              <a:rPr lang="ru-RU" sz="4800" dirty="0">
                <a:solidFill>
                  <a:srgbClr val="42CA76"/>
                </a:solidFill>
                <a:latin typeface="Comic Sans MS" panose="030F0702030302020204" pitchFamily="66" charset="0"/>
              </a:rPr>
              <a:t>датасета</a:t>
            </a:r>
            <a:r>
              <a:rPr lang="ru-RU" sz="4800" dirty="0">
                <a:latin typeface="Comic Sans MS" panose="030F0702030302020204" pitchFamily="66" charset="0"/>
              </a:rPr>
              <a:t> </a:t>
            </a:r>
            <a:r>
              <a:rPr lang="en-US" sz="4000" dirty="0">
                <a:solidFill>
                  <a:schemeClr val="accent6"/>
                </a:solidFill>
                <a:latin typeface="Broadway" panose="04040905080B02020502" pitchFamily="82" charset="0"/>
              </a:rPr>
              <a:t>SLAVA</a:t>
            </a:r>
            <a:r>
              <a:rPr lang="ru-RU" sz="4000" dirty="0">
                <a:solidFill>
                  <a:schemeClr val="accent6"/>
                </a:solidFill>
                <a:latin typeface="Comic Sans MS" panose="030F0702030302020204" pitchFamily="66" charset="0"/>
              </a:rPr>
              <a:t> 2.0</a:t>
            </a:r>
          </a:p>
        </p:txBody>
      </p:sp>
      <p:sp>
        <p:nvSpPr>
          <p:cNvPr id="4" name="AutoShape 2" descr="a pixel art of a frog looking up with a white background">
            <a:extLst>
              <a:ext uri="{FF2B5EF4-FFF2-40B4-BE49-F238E27FC236}">
                <a16:creationId xmlns:a16="http://schemas.microsoft.com/office/drawing/2014/main" id="{56EDFE54-C6F1-8817-8522-FBFFD25E1F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14461" y="3276599"/>
            <a:ext cx="1533939" cy="153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0" name="Picture 8" descr="Гифка хромакей, экран, зеленый экран,  gif картинки,  гиф анимация скачать бесплатно ">
            <a:extLst>
              <a:ext uri="{FF2B5EF4-FFF2-40B4-BE49-F238E27FC236}">
                <a16:creationId xmlns:a16="http://schemas.microsoft.com/office/drawing/2014/main" id="{3699284D-C400-E68E-7D05-B43845505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46226"/>
            <a:ext cx="12192000" cy="153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440709"/>
      </p:ext>
    </p:extLst>
  </p:cSld>
  <p:clrMapOvr>
    <a:masterClrMapping/>
  </p:clrMapOvr>
  <p:transition spd="slow">
    <p:push dir="u"/>
    <p:sndAc>
      <p:stSnd>
        <p:snd r:embed="rId2" name="applaus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3" grpId="2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95000">
              <a:schemeClr val="accent4">
                <a:lumMod val="95000"/>
                <a:lumOff val="5000"/>
              </a:schemeClr>
            </a:gs>
            <a:gs pos="100000">
              <a:schemeClr val="accent4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A699D4-6AA7-30B5-EFC9-ABB300A3E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B86CB-AC06-3F3A-7EA4-2D6FC3BB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1" y="355293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3">
                    <a:lumMod val="40000"/>
                    <a:lumOff val="60000"/>
                  </a:schemeClr>
                </a:solidFill>
                <a:latin typeface="Musetta" panose="02000506050000020004" pitchFamily="2" charset="0"/>
              </a:rPr>
              <a:t>Первый блин комом</a:t>
            </a:r>
          </a:p>
        </p:txBody>
      </p:sp>
      <p:pic>
        <p:nvPicPr>
          <p:cNvPr id="5" name="Объект 4" descr="Изображение выглядит как текст, снимок экрана, программное обеспечение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29818F0-4D59-CFA8-BADE-B797D7A17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r="278" b="47279"/>
          <a:stretch>
            <a:fillRect/>
          </a:stretch>
        </p:blipFill>
        <p:spPr>
          <a:xfrm>
            <a:off x="6964337" y="824577"/>
            <a:ext cx="4996444" cy="37644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FF8E89-C882-0729-B362-B372B8D850A2}"/>
              </a:ext>
            </a:extLst>
          </p:cNvPr>
          <p:cNvSpPr txBox="1"/>
          <p:nvPr/>
        </p:nvSpPr>
        <p:spPr>
          <a:xfrm>
            <a:off x="863131" y="1120676"/>
            <a:ext cx="5954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2"/>
                </a:solidFill>
                <a:latin typeface="Gabriola" panose="04040605051002020D02" pitchFamily="82" charset="0"/>
              </a:rPr>
              <a:t>Некоторые функции готового парсера не работали  и сделать строго по заданию не вышло. Пришлось выкручиваться</a:t>
            </a:r>
          </a:p>
        </p:txBody>
      </p:sp>
      <p:pic>
        <p:nvPicPr>
          <p:cNvPr id="1028" name="Picture 4" descr="a man wearing headphones is making a funny face while playing a video game">
            <a:extLst>
              <a:ext uri="{FF2B5EF4-FFF2-40B4-BE49-F238E27FC236}">
                <a16:creationId xmlns:a16="http://schemas.microsoft.com/office/drawing/2014/main" id="{EC968DC9-487A-D814-66B1-D25209E5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31" y="3468848"/>
            <a:ext cx="3348200" cy="188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C0071F-44E9-BADF-30FA-70CF68EAF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61" y="5094633"/>
            <a:ext cx="11691251" cy="3731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5CD996-A116-6804-AA97-27637B4BA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761" y="3479083"/>
            <a:ext cx="5029902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25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2" name="camera.wav"/>
          </p:stSnd>
        </p:sndAc>
      </p:transition>
    </mc:Choice>
    <mc:Fallback xmlns="">
      <p:transition spd="slow">
        <p:fade/>
        <p:sndAc>
          <p:stSnd>
            <p:snd r:embed="rId8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4.07407E-6 C -0.04713 -0.00139 -0.21771 0.04606 -0.21771 0.11504 C -0.21771 0.18379 -0.06367 0.25 -0.00026 0.25 C 0.06302 0.25 0.06354 0.19259 0.06354 0.12361 C 0.06354 0.05463 0.04649 0.00138 -0.00026 4.07407E-6 Z " pathEditMode="relative" rAng="0" ptsTypes="AAA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Скачать Армяне Звук | TikTok">
            <a:extLst>
              <a:ext uri="{FF2B5EF4-FFF2-40B4-BE49-F238E27FC236}">
                <a16:creationId xmlns:a16="http://schemas.microsoft.com/office/drawing/2014/main" id="{BE7B5CFC-C32D-CC8C-4A29-CEDC131F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7D68F-A300-AFB3-0E1E-F26D5768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C341B7"/>
                </a:solidFill>
                <a:latin typeface="Musetta" panose="02000506050000020004" pitchFamily="2" charset="0"/>
              </a:rPr>
              <a:t>Этап второй: собираем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7141CA-5B5A-E7E3-5E6D-65A55FC10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56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  <a:latin typeface="Comic Sans MS" panose="030F0702030302020204" pitchFamily="66" charset="0"/>
              </a:rPr>
              <a:t>Мы взяли 6 предметов</a:t>
            </a:r>
            <a:r>
              <a:rPr lang="ru-RU" dirty="0">
                <a:latin typeface="Comic Sans MS" panose="030F0702030302020204" pitchFamily="66" charset="0"/>
              </a:rPr>
              <a:t>: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highlight>
                  <a:srgbClr val="FF66FF"/>
                </a:highlight>
                <a:latin typeface="Comic Sans MS" panose="030F0702030302020204" pitchFamily="66" charset="0"/>
              </a:rPr>
              <a:t>биология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r>
              <a:rPr lang="ru-RU" dirty="0">
                <a:solidFill>
                  <a:srgbClr val="0000FF"/>
                </a:solidFill>
                <a:highlight>
                  <a:srgbClr val="008000"/>
                </a:highlight>
                <a:latin typeface="Comic Sans MS" panose="030F0702030302020204" pitchFamily="66" charset="0"/>
              </a:rPr>
              <a:t>франц</a:t>
            </a:r>
            <a:r>
              <a:rPr lang="ru-RU" dirty="0">
                <a:solidFill>
                  <a:schemeClr val="bg1"/>
                </a:solidFill>
                <a:highlight>
                  <a:srgbClr val="008000"/>
                </a:highlight>
                <a:latin typeface="Comic Sans MS" panose="030F0702030302020204" pitchFamily="66" charset="0"/>
              </a:rPr>
              <a:t>узски</a:t>
            </a:r>
            <a:r>
              <a:rPr lang="ru-RU" dirty="0">
                <a:solidFill>
                  <a:srgbClr val="C00000"/>
                </a:solidFill>
                <a:highlight>
                  <a:srgbClr val="008000"/>
                </a:highlight>
                <a:latin typeface="Comic Sans MS" panose="030F0702030302020204" pitchFamily="66" charset="0"/>
              </a:rPr>
              <a:t>й язык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r>
              <a:rPr lang="ru-RU" dirty="0">
                <a:solidFill>
                  <a:schemeClr val="accent1"/>
                </a:solidFill>
                <a:highlight>
                  <a:srgbClr val="00FF00"/>
                </a:highlight>
                <a:latin typeface="Comic Sans MS" panose="030F0702030302020204" pitchFamily="66" charset="0"/>
              </a:rPr>
              <a:t>информатика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r>
              <a:rPr lang="ru-RU" dirty="0">
                <a:solidFill>
                  <a:srgbClr val="FF0000"/>
                </a:solidFill>
                <a:highlight>
                  <a:srgbClr val="000000"/>
                </a:highlight>
                <a:latin typeface="Comic Sans MS" panose="030F0702030302020204" pitchFamily="66" charset="0"/>
              </a:rPr>
              <a:t>математика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r>
              <a:rPr lang="ru-RU" dirty="0">
                <a:solidFill>
                  <a:schemeClr val="accent5">
                    <a:lumMod val="20000"/>
                    <a:lumOff val="80000"/>
                  </a:schemeClr>
                </a:solidFill>
                <a:highlight>
                  <a:srgbClr val="996600"/>
                </a:highlight>
                <a:latin typeface="Comic Sans MS" panose="030F0702030302020204" pitchFamily="66" charset="0"/>
              </a:rPr>
              <a:t>база</a:t>
            </a:r>
            <a:r>
              <a:rPr lang="ru-RU" dirty="0">
                <a:latin typeface="Comic Sans MS" panose="030F0702030302020204" pitchFamily="66" charset="0"/>
              </a:rPr>
              <a:t> 	       и </a:t>
            </a:r>
            <a:r>
              <a:rPr lang="ru-RU" dirty="0">
                <a:solidFill>
                  <a:srgbClr val="FF66FF"/>
                </a:solidFill>
                <a:highlight>
                  <a:srgbClr val="FF0000"/>
                </a:highlight>
                <a:latin typeface="Comic Sans MS" panose="030F0702030302020204" pitchFamily="66" charset="0"/>
              </a:rPr>
              <a:t>профиль</a:t>
            </a:r>
            <a:r>
              <a:rPr lang="ru-RU" dirty="0">
                <a:solidFill>
                  <a:srgbClr val="FF66FF"/>
                </a:solidFill>
                <a:latin typeface="Comic Sans MS" panose="030F0702030302020204" pitchFamily="66" charset="0"/>
              </a:rPr>
              <a:t>		</a:t>
            </a:r>
            <a:r>
              <a:rPr lang="ru-RU" dirty="0">
                <a:latin typeface="Comic Sans MS" panose="030F0702030302020204" pitchFamily="66" charset="0"/>
              </a:rPr>
              <a:t>, </a:t>
            </a:r>
            <a:r>
              <a:rPr lang="ru-RU" dirty="0">
                <a:solidFill>
                  <a:srgbClr val="000099"/>
                </a:solidFill>
                <a:highlight>
                  <a:srgbClr val="800080"/>
                </a:highlight>
                <a:latin typeface="Comic Sans MS" panose="030F0702030302020204" pitchFamily="66" charset="0"/>
              </a:rPr>
              <a:t>физика</a:t>
            </a:r>
            <a:r>
              <a:rPr lang="ru-RU" dirty="0">
                <a:latin typeface="Comic Sans MS" panose="030F0702030302020204" pitchFamily="66" charset="0"/>
              </a:rPr>
              <a:t> и </a:t>
            </a:r>
            <a:r>
              <a:rPr lang="ru-RU" dirty="0">
                <a:solidFill>
                  <a:srgbClr val="FFC000"/>
                </a:solidFill>
                <a:highlight>
                  <a:srgbClr val="808080"/>
                </a:highlight>
                <a:latin typeface="Comic Sans MS" panose="030F0702030302020204" pitchFamily="66" charset="0"/>
              </a:rPr>
              <a:t>испанск</a:t>
            </a:r>
            <a:r>
              <a:rPr lang="ru-RU" dirty="0">
                <a:solidFill>
                  <a:srgbClr val="FF0000"/>
                </a:solidFill>
                <a:highlight>
                  <a:srgbClr val="808080"/>
                </a:highlight>
                <a:latin typeface="Comic Sans MS" panose="030F0702030302020204" pitchFamily="66" charset="0"/>
              </a:rPr>
              <a:t>ий язык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FF0000"/>
                </a:solidFill>
                <a:highlight>
                  <a:srgbClr val="008080"/>
                </a:highlight>
                <a:latin typeface="Gabriola" panose="04040605051002020D02" pitchFamily="82" charset="0"/>
              </a:rPr>
              <a:t>Получаем структуру каталога и загружаем задачи с задержкой, чтобы сайт не ругался</a:t>
            </a:r>
          </a:p>
          <a:p>
            <a:pPr marL="0" indent="0">
              <a:buNone/>
            </a:pPr>
            <a:r>
              <a:rPr lang="ru-RU" sz="3200" dirty="0">
                <a:solidFill>
                  <a:srgbClr val="FF0000"/>
                </a:solidFill>
                <a:highlight>
                  <a:srgbClr val="008080"/>
                </a:highlight>
                <a:latin typeface="Gabriola" panose="04040605051002020D02" pitchFamily="82" charset="0"/>
              </a:rPr>
              <a:t>Финальное сохранение — в файл {</a:t>
            </a:r>
            <a:r>
              <a:rPr lang="ru-RU" sz="3200" dirty="0" err="1">
                <a:solidFill>
                  <a:srgbClr val="FF0000"/>
                </a:solidFill>
                <a:highlight>
                  <a:srgbClr val="008080"/>
                </a:highlight>
                <a:latin typeface="Gabriola" panose="04040605051002020D02" pitchFamily="82" charset="0"/>
              </a:rPr>
              <a:t>subject</a:t>
            </a:r>
            <a:r>
              <a:rPr lang="ru-RU" sz="3200" dirty="0">
                <a:solidFill>
                  <a:srgbClr val="FF0000"/>
                </a:solidFill>
                <a:highlight>
                  <a:srgbClr val="008080"/>
                </a:highlight>
                <a:latin typeface="Gabriola" panose="04040605051002020D02" pitchFamily="82" charset="0"/>
              </a:rPr>
              <a:t>}_</a:t>
            </a:r>
            <a:r>
              <a:rPr lang="ru-RU" sz="3200" dirty="0" err="1">
                <a:solidFill>
                  <a:srgbClr val="FF0000"/>
                </a:solidFill>
                <a:highlight>
                  <a:srgbClr val="008080"/>
                </a:highlight>
                <a:latin typeface="Gabriola" panose="04040605051002020D02" pitchFamily="82" charset="0"/>
              </a:rPr>
              <a:t>problems_full.json</a:t>
            </a:r>
            <a:r>
              <a:rPr lang="ru-RU" sz="3200" dirty="0">
                <a:solidFill>
                  <a:srgbClr val="FF0000"/>
                </a:solidFill>
                <a:highlight>
                  <a:srgbClr val="008080"/>
                </a:highlight>
                <a:latin typeface="Gabriola" panose="04040605051002020D02" pitchFamily="82" charset="0"/>
              </a:rPr>
              <a:t>.</a:t>
            </a: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  <a:highlight>
                <a:srgbClr val="808080"/>
              </a:highlight>
              <a:latin typeface="Comic Sans MS" panose="030F0702030302020204" pitchFamily="66" charset="0"/>
            </a:endParaRPr>
          </a:p>
        </p:txBody>
      </p:sp>
      <p:pic>
        <p:nvPicPr>
          <p:cNvPr id="6" name="Рисунок 5" descr="Знак одобрения со сплошной заливкой">
            <a:extLst>
              <a:ext uri="{FF2B5EF4-FFF2-40B4-BE49-F238E27FC236}">
                <a16:creationId xmlns:a16="http://schemas.microsoft.com/office/drawing/2014/main" id="{CDD3A49F-6604-BC04-848F-FC45C8AF0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285390" y="1769882"/>
            <a:ext cx="914400" cy="914400"/>
          </a:xfrm>
          <a:prstGeom prst="rect">
            <a:avLst/>
          </a:prstGeom>
        </p:spPr>
      </p:pic>
      <p:pic>
        <p:nvPicPr>
          <p:cNvPr id="7" name="Рисунок 6" descr="Знак одобрения со сплошной заливкой">
            <a:extLst>
              <a:ext uri="{FF2B5EF4-FFF2-40B4-BE49-F238E27FC236}">
                <a16:creationId xmlns:a16="http://schemas.microsoft.com/office/drawing/2014/main" id="{60F3F87B-2508-1648-74D2-E3752432F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6642" y="1697284"/>
            <a:ext cx="914400" cy="914400"/>
          </a:xfrm>
          <a:prstGeom prst="rect">
            <a:avLst/>
          </a:prstGeom>
        </p:spPr>
      </p:pic>
      <p:pic>
        <p:nvPicPr>
          <p:cNvPr id="5122" name="Picture 2" descr="a frog with a rainbow of colors on it 's face">
            <a:extLst>
              <a:ext uri="{FF2B5EF4-FFF2-40B4-BE49-F238E27FC236}">
                <a16:creationId xmlns:a16="http://schemas.microsoft.com/office/drawing/2014/main" id="{32914118-4CA3-737F-5C0D-4AFBE2F2E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4" y="4765797"/>
            <a:ext cx="488768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8D354F-2E78-DB00-1413-C5018A73E65B}"/>
              </a:ext>
            </a:extLst>
          </p:cNvPr>
          <p:cNvSpPr txBox="1"/>
          <p:nvPr/>
        </p:nvSpPr>
        <p:spPr>
          <a:xfrm>
            <a:off x="726349" y="4447081"/>
            <a:ext cx="45468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2">
                    <a:lumMod val="90000"/>
                  </a:schemeClr>
                </a:solidFill>
                <a:highlight>
                  <a:srgbClr val="000099"/>
                </a:highlight>
                <a:latin typeface="Ink Free" panose="03080402000500000000" pitchFamily="66" charset="0"/>
              </a:rPr>
              <a:t>Другие предметы очень плохо </a:t>
            </a:r>
            <a:r>
              <a:rPr lang="ru-RU" sz="3200" dirty="0" err="1">
                <a:solidFill>
                  <a:schemeClr val="bg2">
                    <a:lumMod val="90000"/>
                  </a:schemeClr>
                </a:solidFill>
                <a:highlight>
                  <a:srgbClr val="000099"/>
                </a:highlight>
                <a:latin typeface="Ink Free" panose="03080402000500000000" pitchFamily="66" charset="0"/>
              </a:rPr>
              <a:t>парсились</a:t>
            </a:r>
            <a:r>
              <a:rPr lang="ru-RU" sz="3200" dirty="0">
                <a:solidFill>
                  <a:schemeClr val="bg2">
                    <a:lumMod val="90000"/>
                  </a:schemeClr>
                </a:solidFill>
                <a:highlight>
                  <a:srgbClr val="000099"/>
                </a:highlight>
                <a:latin typeface="Ink Free" panose="03080402000500000000" pitchFamily="66" charset="0"/>
              </a:rPr>
              <a:t>, поэтому мы приняли волевое решение не трогать их</a:t>
            </a:r>
          </a:p>
        </p:txBody>
      </p:sp>
    </p:spTree>
    <p:extLst>
      <p:ext uri="{BB962C8B-B14F-4D97-AF65-F5344CB8AC3E}">
        <p14:creationId xmlns:p14="http://schemas.microsoft.com/office/powerpoint/2010/main" val="33708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7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an angry bird with a bomb on its head is standing in front of a blue background .">
            <a:extLst>
              <a:ext uri="{FF2B5EF4-FFF2-40B4-BE49-F238E27FC236}">
                <a16:creationId xmlns:a16="http://schemas.microsoft.com/office/drawing/2014/main" id="{362362A9-7E14-1D3E-1A02-33E2694F9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4BD227-2E11-A9C8-46CF-4A2B51AC1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1" dirty="0">
                <a:solidFill>
                  <a:srgbClr val="C00000"/>
                </a:solidFill>
                <a:latin typeface="Musetta" panose="02000506050000020004" pitchFamily="2" charset="0"/>
              </a:rPr>
              <a:t>Акт третий: объединение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E92CF-28F9-B132-C8DF-2A01A6164D3F}"/>
              </a:ext>
            </a:extLst>
          </p:cNvPr>
          <p:cNvSpPr txBox="1"/>
          <p:nvPr/>
        </p:nvSpPr>
        <p:spPr>
          <a:xfrm>
            <a:off x="838200" y="2055812"/>
            <a:ext cx="85148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Получаем список всех </a:t>
            </a:r>
            <a:r>
              <a:rPr lang="en-US" sz="40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*_</a:t>
            </a:r>
            <a:r>
              <a:rPr lang="en-US" sz="4000" dirty="0" err="1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partial.json</a:t>
            </a:r>
            <a:r>
              <a:rPr lang="en-US" sz="40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ru-RU" sz="4000" dirty="0">
                <a:solidFill>
                  <a:schemeClr val="accent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файлов, </a:t>
            </a:r>
            <a:r>
              <a:rPr lang="ru-RU" sz="4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Сохраняем общий файл</a:t>
            </a:r>
          </a:p>
        </p:txBody>
      </p:sp>
      <p:pic>
        <p:nvPicPr>
          <p:cNvPr id="8194" name="Picture 2" descr="Гифка прозрачный,  gif картинки,  гиф анимация скачать бесплатно ">
            <a:extLst>
              <a:ext uri="{FF2B5EF4-FFF2-40B4-BE49-F238E27FC236}">
                <a16:creationId xmlns:a16="http://schemas.microsoft.com/office/drawing/2014/main" id="{0F7ECEAE-FDB4-4416-254D-EF52C6FBD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719" y="1969476"/>
            <a:ext cx="2378809" cy="34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Гифка майнкрафт, прозрачный,  gif картинки,  гиф анимация скачать бесплатно ">
            <a:extLst>
              <a:ext uri="{FF2B5EF4-FFF2-40B4-BE49-F238E27FC236}">
                <a16:creationId xmlns:a16="http://schemas.microsoft.com/office/drawing/2014/main" id="{92580AA0-7DA5-7163-BA0B-877A6B8E2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167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080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2" name="bomb.wav"/>
          </p:stSnd>
        </p:sndAc>
      </p:transition>
    </mc:Choice>
    <mc:Fallback xmlns="">
      <p:transition spd="slow">
        <p:fade/>
        <p:sndAc>
          <p:stSnd>
            <p:snd r:embed="rId6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Ухо Спокойствия | TikTok">
            <a:extLst>
              <a:ext uri="{FF2B5EF4-FFF2-40B4-BE49-F238E27FC236}">
                <a16:creationId xmlns:a16="http://schemas.microsoft.com/office/drawing/2014/main" id="{A25C85B7-41B8-DCC5-9DED-2767FDA1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39723-6CBA-5814-EC9E-EFBD1788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u="sng" dirty="0">
                <a:solidFill>
                  <a:srgbClr val="0000FF"/>
                </a:solidFill>
                <a:latin typeface="Musetta" panose="02000506050000020004" pitchFamily="2" charset="0"/>
              </a:rPr>
              <a:t>Шаг 4: репрессии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6BB2A3-D97A-DAA0-9815-9D3CE3AA2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60" y="2055813"/>
            <a:ext cx="9161477" cy="4340284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FF0000"/>
                </a:solidFill>
                <a:highlight>
                  <a:srgbClr val="00FF00"/>
                </a:highlight>
                <a:latin typeface="Segoe UI Black" panose="020B0A02040204020203" pitchFamily="34" charset="0"/>
                <a:ea typeface="Segoe UI Black" panose="020B0A02040204020203" pitchFamily="34" charset="0"/>
              </a:rPr>
              <a:t>Сначала из текста каждого задания удаляются невидимые или лишние символы, а также HTML/</a:t>
            </a:r>
            <a:r>
              <a:rPr lang="ru-RU" sz="2400" dirty="0" err="1">
                <a:solidFill>
                  <a:srgbClr val="FF0000"/>
                </a:solidFill>
                <a:highlight>
                  <a:srgbClr val="00FF00"/>
                </a:highlight>
                <a:latin typeface="Segoe UI Black" panose="020B0A02040204020203" pitchFamily="34" charset="0"/>
                <a:ea typeface="Segoe UI Black" panose="020B0A02040204020203" pitchFamily="34" charset="0"/>
              </a:rPr>
              <a:t>Markdown</a:t>
            </a:r>
            <a:r>
              <a:rPr lang="ru-RU" sz="2400" dirty="0">
                <a:solidFill>
                  <a:srgbClr val="FF0000"/>
                </a:solidFill>
                <a:highlight>
                  <a:srgbClr val="00FF00"/>
                </a:highlight>
                <a:latin typeface="Segoe UI Black" panose="020B0A02040204020203" pitchFamily="34" charset="0"/>
                <a:ea typeface="Segoe UI Black" panose="020B0A02040204020203" pitchFamily="34" charset="0"/>
              </a:rPr>
              <a:t>-разметка, чтобы остался только понятный читаемый текст. После этого само условие задачи делится на три части.</a:t>
            </a:r>
            <a:endParaRPr lang="ru-RU" sz="2400" dirty="0">
              <a:highlight>
                <a:srgbClr val="00FF00"/>
              </a:highlight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ru-RU" sz="2400" dirty="0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008080"/>
                </a:highlight>
                <a:latin typeface="Yu Gothic UI Light" panose="020B0300000000000000" pitchFamily="34" charset="-128"/>
                <a:ea typeface="Yu Gothic UI Light" panose="020B0300000000000000" pitchFamily="34" charset="-128"/>
              </a:rPr>
              <a:t>Затем код ищет в этом очищенном тексте варианты ответов, превращая каждую букву или число с текстом в отдельный элемент списка. Дальше, взглянув на найденные варианты и на исходный ответ из JSON, определяется тип задачи.</a:t>
            </a:r>
            <a:endParaRPr lang="ru-RU" sz="2400" dirty="0">
              <a:highlight>
                <a:srgbClr val="008080"/>
              </a:highlight>
              <a:latin typeface="Bahnschrift Condensed" panose="020B0502040204020203" pitchFamily="34" charset="0"/>
            </a:endParaRPr>
          </a:p>
          <a:p>
            <a:r>
              <a:rPr lang="ru-RU" sz="2400" dirty="0">
                <a:solidFill>
                  <a:srgbClr val="FFFF00"/>
                </a:solidFill>
                <a:highlight>
                  <a:srgbClr val="000000"/>
                </a:highlight>
                <a:latin typeface="Ink Free" panose="03080402000500000000" pitchFamily="66" charset="0"/>
              </a:rPr>
              <a:t>После этого, если в исходных данных уже был какой-то комментарий, код проверяет его на соответствие найденным полям и при необходимости дополняет или исправляет. Все полученные кусочки собираются в единый список полей.</a:t>
            </a:r>
          </a:p>
        </p:txBody>
      </p:sp>
      <p:pic>
        <p:nvPicPr>
          <p:cNvPr id="7176" name="Picture 8" descr="Гифка дэвид боуи, танцует, танец,  gif картинки, боуи, двигается, буги вуги, танцевальные движения,  гиф анимация скачать бесплатно ">
            <a:extLst>
              <a:ext uri="{FF2B5EF4-FFF2-40B4-BE49-F238E27FC236}">
                <a16:creationId xmlns:a16="http://schemas.microsoft.com/office/drawing/2014/main" id="{336A2BE4-E60B-334C-DA62-48FCDA411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337" y="3429000"/>
            <a:ext cx="2667163" cy="337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48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Мудрое Дерево | The Curse Of The Wise Tree Вики | Fandom">
            <a:extLst>
              <a:ext uri="{FF2B5EF4-FFF2-40B4-BE49-F238E27FC236}">
                <a16:creationId xmlns:a16="http://schemas.microsoft.com/office/drawing/2014/main" id="{77C4ABF6-D92B-B15B-C4F9-32F672D4B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61206-AC6D-A54C-96A3-F83CCCED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50031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Musetta" panose="02000506050000020004" pitchFamily="2" charset="0"/>
              </a:rPr>
              <a:t>ФИНАЛ: готовый </a:t>
            </a:r>
            <a:r>
              <a:rPr lang="en-US" dirty="0">
                <a:solidFill>
                  <a:srgbClr val="99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Musetta" panose="02000506050000020004" pitchFamily="2" charset="0"/>
              </a:rPr>
              <a:t>csv</a:t>
            </a:r>
            <a:endParaRPr lang="ru-RU" dirty="0">
              <a:solidFill>
                <a:srgbClr val="99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  <a:latin typeface="Musetta" panose="02000506050000020004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85AB36-AB1F-D257-F4C7-CB9FD2819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81" y="22566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  <a:highlight>
                  <a:srgbClr val="008080"/>
                </a:highlight>
              </a:rPr>
              <a:t>Когда все записи так обработаны, создаётся таблица, где каждая строка соответствует одному заданию, а каждый столбец — отдельному полю (инструкция, варианты, ответ и т. д.). В конце эту таблицу сохраняем в CSV-файл.</a:t>
            </a:r>
          </a:p>
        </p:txBody>
      </p:sp>
      <p:pic>
        <p:nvPicPr>
          <p:cNvPr id="2050" name="Picture 2" descr="Гифка прозрачный, снуп догг, танец,  gif картинки, танцует, музыка, музыкальный, вечеринка, friday vibes, friday vibes sticker,  гиф анимация скачать бесплатно знаменитость ">
            <a:extLst>
              <a:ext uri="{FF2B5EF4-FFF2-40B4-BE49-F238E27FC236}">
                <a16:creationId xmlns:a16="http://schemas.microsoft.com/office/drawing/2014/main" id="{7A9B7A71-1774-E240-D0DA-572DF343E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506" y="398732"/>
            <a:ext cx="1905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man in a suit and tie is standing in a room">
            <a:extLst>
              <a:ext uri="{FF2B5EF4-FFF2-40B4-BE49-F238E27FC236}">
                <a16:creationId xmlns:a16="http://schemas.microsoft.com/office/drawing/2014/main" id="{A6AF1294-AE56-D2F6-7874-1B9DD6D92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932" y="4375547"/>
            <a:ext cx="4559941" cy="223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98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6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соник хеггод - ePuzzle фотоголоволомка">
            <a:extLst>
              <a:ext uri="{FF2B5EF4-FFF2-40B4-BE49-F238E27FC236}">
                <a16:creationId xmlns:a16="http://schemas.microsoft.com/office/drawing/2014/main" id="{FD0FFD69-111E-65C1-AA44-7B40D8907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71641" y="-15134009"/>
            <a:ext cx="70935271" cy="3712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hedgehog wearing sunglasses and a bag of doritos">
            <a:extLst>
              <a:ext uri="{FF2B5EF4-FFF2-40B4-BE49-F238E27FC236}">
                <a16:creationId xmlns:a16="http://schemas.microsoft.com/office/drawing/2014/main" id="{CB416227-DDE0-BF9A-E66A-2DC7F65C5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3F15F-FDA1-D284-4C0A-430609EC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tta" panose="02000506050000020004" pitchFamily="2" charset="0"/>
              </a:rPr>
              <a:t>Эпилог: рисуночки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E34193-4DE5-1874-ADFA-37A26094E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Для визуализации был выбран </a:t>
            </a:r>
            <a:r>
              <a:rPr lang="ru-RU" sz="3200" b="1" i="1" u="sng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Streamlit</a:t>
            </a:r>
            <a:r>
              <a:rPr lang="ru-RU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. Используем очищенный CSV-файл с ЕГЭ-заданиями по каждому предмету. Пропущенные данные в </a:t>
            </a:r>
            <a:r>
              <a:rPr lang="ru-RU" sz="3200" b="1" i="1" u="sng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subject</a:t>
            </a:r>
            <a:r>
              <a:rPr lang="ru-RU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 и </a:t>
            </a:r>
            <a:r>
              <a:rPr lang="ru-RU" sz="3200" b="1" i="1" u="sng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type</a:t>
            </a:r>
            <a:r>
              <a:rPr lang="ru-RU" sz="3200" b="1" i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 удаляем, чтобы графики строились корректно. Также были применены фильтры по предметам, их можно выбирать для использования или же убирать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9A2960-8D20-12FD-1F55-62FDFACA5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4463" y="4404033"/>
            <a:ext cx="4111193" cy="24570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60B7DB-AC59-63DC-84D8-E5C61ECAE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4" y="4404033"/>
            <a:ext cx="3956054" cy="24570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A0D06D-F905-6E0E-A26B-9BF4EAA85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449" y="4404033"/>
            <a:ext cx="3606289" cy="2453967"/>
          </a:xfrm>
          <a:prstGeom prst="rect">
            <a:avLst/>
          </a:prstGeom>
        </p:spPr>
      </p:pic>
      <p:pic>
        <p:nvPicPr>
          <p:cNvPr id="9220" name="Picture 4" descr="a man with a beard wearing a t-shirt that says &quot; mesto &quot; on it">
            <a:extLst>
              <a:ext uri="{FF2B5EF4-FFF2-40B4-BE49-F238E27FC236}">
                <a16:creationId xmlns:a16="http://schemas.microsoft.com/office/drawing/2014/main" id="{6C7B01D0-62CE-3065-03BD-DD55CB181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26" y="210488"/>
            <a:ext cx="2900516" cy="163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098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camera.wav"/>
          </p:stSnd>
        </p:sndAc>
      </p:transition>
    </mc:Choice>
    <mc:Fallback xmlns="">
      <p:transition spd="slow">
        <p:fade/>
        <p:sndAc>
          <p:stSnd>
            <p:snd r:embed="rId9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08867 0.04005 C 0.10703 0.04908 0.13476 0.05394 0.1638 0.05394 C 0.19687 0.05394 0.22344 0.04908 0.24179 0.04005 L 0.3306 -4.81481E-6 " pathEditMode="relative" rAng="0" ptsTypes="AAA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23" y="268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-0.17422 -0.03981 C -0.21029 -0.04907 -0.26484 -0.05393 -0.32214 -0.05393 C -0.38711 -0.05393 -0.43932 -0.04907 -0.47539 -0.04004 L -0.64987 -2.22222E-6 " pathEditMode="relative" rAng="10800000" ptsTypes="AAA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7" y="-268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31367 -0.58704 L 0.31849 0.00625 " pathEditMode="relative" rAng="0" ptsTypes="A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-2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339</Words>
  <Application>Microsoft Office PowerPoint</Application>
  <PresentationFormat>Широкоэкранный</PresentationFormat>
  <Paragraphs>28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5" baseType="lpstr">
      <vt:lpstr>Yu Gothic UI Light</vt:lpstr>
      <vt:lpstr>Aptos</vt:lpstr>
      <vt:lpstr>Aptos Display</vt:lpstr>
      <vt:lpstr>Arial</vt:lpstr>
      <vt:lpstr>Bahnschrift Condensed</vt:lpstr>
      <vt:lpstr>Broadway</vt:lpstr>
      <vt:lpstr>Century</vt:lpstr>
      <vt:lpstr>Comic Sans MS</vt:lpstr>
      <vt:lpstr>Constantia</vt:lpstr>
      <vt:lpstr>Gabriola</vt:lpstr>
      <vt:lpstr>Ink Free</vt:lpstr>
      <vt:lpstr>Musetta</vt:lpstr>
      <vt:lpstr>Segoe UI Black</vt:lpstr>
      <vt:lpstr>Tahoma</vt:lpstr>
      <vt:lpstr>Тема Office</vt:lpstr>
      <vt:lpstr>Приветствуем вас, дорогие зрители!</vt:lpstr>
      <vt:lpstr>SLAVA2.0</vt:lpstr>
      <vt:lpstr>Цель проекта</vt:lpstr>
      <vt:lpstr>Первый блин комом</vt:lpstr>
      <vt:lpstr>Этап второй: собираем данные</vt:lpstr>
      <vt:lpstr>Акт третий: объединение</vt:lpstr>
      <vt:lpstr>Шаг 4: репрессии</vt:lpstr>
      <vt:lpstr>ФИНАЛ: готовый csv</vt:lpstr>
      <vt:lpstr>Эпилог: рисуночки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Попков Павел Алексеевич</dc:creator>
  <cp:lastModifiedBy>Павел Попков</cp:lastModifiedBy>
  <cp:revision>17</cp:revision>
  <dcterms:created xsi:type="dcterms:W3CDTF">2025-06-01T19:42:24Z</dcterms:created>
  <dcterms:modified xsi:type="dcterms:W3CDTF">2025-06-02T08:02:57Z</dcterms:modified>
</cp:coreProperties>
</file>